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101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CD01F-9350-42EF-89EA-4EA3DC19B1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4BC70-64EF-46F3-AF96-57F38D5F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110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9DD84-A1B5-48B6-AEA4-9A4CA2442529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61F70-82F1-429D-BD75-A6F6690F0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396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орган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1F70-82F1-429D-BD75-A6F6690F0D0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471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челеста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1F70-82F1-429D-BD75-A6F6690F0D0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621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Губная гармоника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1F70-82F1-429D-BD75-A6F6690F0D0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990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саксафон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1F70-82F1-429D-BD75-A6F6690F0D0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143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аккордеон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1F70-82F1-429D-BD75-A6F6690F0D0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76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2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13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slide" Target="slide14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15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0.gi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vasar321.jimdo.com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openxmlformats.org/officeDocument/2006/relationships/slideLayout" Target="../slideLayouts/slideLayout6.xml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3.png"/><Relationship Id="rId5" Type="http://schemas.microsoft.com/office/2007/relationships/media" Target="../media/media6.mp3"/><Relationship Id="rId10" Type="http://schemas.openxmlformats.org/officeDocument/2006/relationships/image" Target="../media/image9.png"/><Relationship Id="rId4" Type="http://schemas.openxmlformats.org/officeDocument/2006/relationships/audio" Target="../media/media5.mp3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p3"/><Relationship Id="rId7" Type="http://schemas.openxmlformats.org/officeDocument/2006/relationships/image" Target="../media/image11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Admin\Рабочий стол\эти удивительные инструменты\арфа 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2016224" cy="28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Book Antiqua" pitchFamily="18" charset="0"/>
              </a:rPr>
              <a:t>Эти удивительные инструменты</a:t>
            </a:r>
            <a:endParaRPr lang="ru-RU" sz="6000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293096"/>
            <a:ext cx="8280920" cy="17526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Музыкально-дидактическая игра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для 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детей старшего дошкольного возраста.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4522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mtClean="0">
                <a:solidFill>
                  <a:schemeClr val="bg1"/>
                </a:solidFill>
                <a:latin typeface="Book Antiqua" pitchFamily="18" charset="0"/>
              </a:rPr>
              <a:t>Угадайте инструмент…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" name="орга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Управляющая кнопка: в конец 3">
            <a:hlinkClick r:id="rId6" action="ppaction://hlinksldjump" highlightClick="1"/>
          </p:cNvPr>
          <p:cNvSpPr/>
          <p:nvPr/>
        </p:nvSpPr>
        <p:spPr>
          <a:xfrm>
            <a:off x="8244408" y="6093296"/>
            <a:ext cx="648072" cy="43204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Admin\Рабочий стол\эти удивительные инструменты\картинки\14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24358"/>
            <a:ext cx="2088232" cy="232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эти удивительные инструменты\картинки\711.9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744" y="2420887"/>
            <a:ext cx="2903736" cy="193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8" descr="C:\Documents and Settings\Admin\Рабочий стол\эти удивительные инструменты\картинки\1235940627_orga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1556791"/>
            <a:ext cx="2783983" cy="396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02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mtClean="0">
                <a:solidFill>
                  <a:schemeClr val="bg1"/>
                </a:solidFill>
                <a:latin typeface="Book Antiqua" pitchFamily="18" charset="0"/>
              </a:rPr>
              <a:t>Угадайте инструмент…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" name="челеста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Управляющая кнопка: в конец 3">
            <a:hlinkClick r:id="rId6" action="ppaction://hlinksldjump" highlightClick="1"/>
          </p:cNvPr>
          <p:cNvSpPr/>
          <p:nvPr/>
        </p:nvSpPr>
        <p:spPr>
          <a:xfrm>
            <a:off x="8388424" y="6309320"/>
            <a:ext cx="504056" cy="43204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Documents and Settings\Admin\Рабочий стол\эти удивительные инструменты\картинки\728296d8d973ecde8f9fb8e33039a81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75656"/>
            <a:ext cx="1362075" cy="294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8" descr="C:\Documents and Settings\Admin\Рабочий стол\эти удивительные инструменты\картинки\Celesta_Schiedmayer_Studi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374" y="2561032"/>
            <a:ext cx="3367881" cy="225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Рабочий стол\эти удивительные инструменты\картинки\hello_html_2f30294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64" y="2654300"/>
            <a:ext cx="2088833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84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mtClean="0">
                <a:solidFill>
                  <a:schemeClr val="bg1"/>
                </a:solidFill>
                <a:latin typeface="Book Antiqua" pitchFamily="18" charset="0"/>
              </a:rPr>
              <a:t>Угадайте инструмент…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" name="Губная гармоника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Управляющая кнопка: в конец 3">
            <a:hlinkClick r:id="rId6" action="ppaction://hlinksldjump" highlightClick="1"/>
          </p:cNvPr>
          <p:cNvSpPr/>
          <p:nvPr/>
        </p:nvSpPr>
        <p:spPr>
          <a:xfrm>
            <a:off x="8316416" y="6309320"/>
            <a:ext cx="648072" cy="43204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8" descr="C:\Documents and Settings\Admin\Рабочий стол\эти удивительные инструменты\картинки\Samy-j-kompaktny-j-instrument-gubnaya-garmoshk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47" y="2532366"/>
            <a:ext cx="3086186" cy="12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Admin\Рабочий стол\эти удивительные инструменты\арфа 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6656" y="1756626"/>
            <a:ext cx="1850267" cy="279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Admin\Рабочий стол\эти удивительные инструменты\картинки\271071cf36ac000f0f68c6f63c58f06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65929"/>
            <a:ext cx="1411127" cy="25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7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mtClean="0">
                <a:solidFill>
                  <a:schemeClr val="bg1"/>
                </a:solidFill>
                <a:latin typeface="Book Antiqua" pitchFamily="18" charset="0"/>
              </a:rPr>
              <a:t>Угадайте инструмент…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" name="саксофо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Управляющая кнопка: в конец 3">
            <a:hlinkClick r:id="rId6" action="ppaction://hlinksldjump" highlightClick="1"/>
          </p:cNvPr>
          <p:cNvSpPr/>
          <p:nvPr/>
        </p:nvSpPr>
        <p:spPr>
          <a:xfrm>
            <a:off x="8028384" y="6165304"/>
            <a:ext cx="792088" cy="43204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8" descr="C:\Documents and Settings\Admin\Рабочий стол\эти удивительные инструменты\картинки\14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167" y="2708920"/>
            <a:ext cx="2140318" cy="238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Admin\Рабочий стол\эти удивительные инструменты\картинки\1235940627_orga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27" y="1772816"/>
            <a:ext cx="2520280" cy="358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Admin\Рабочий стол\эти удивительные инструменты\картинки\a4144b7d-709e-11e0-a439-00304862374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467" y="2838350"/>
            <a:ext cx="2499065" cy="188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60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mtClean="0">
                <a:solidFill>
                  <a:schemeClr val="bg1"/>
                </a:solidFill>
                <a:latin typeface="Book Antiqua" pitchFamily="18" charset="0"/>
              </a:rPr>
              <a:t>Угадайте инструмент…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" name="аккордеон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Управляющая кнопка: в конец 3">
            <a:hlinkClick r:id="rId6" action="ppaction://hlinksldjump" highlightClick="1"/>
          </p:cNvPr>
          <p:cNvSpPr/>
          <p:nvPr/>
        </p:nvSpPr>
        <p:spPr>
          <a:xfrm>
            <a:off x="8244408" y="6165304"/>
            <a:ext cx="648072" cy="43204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8" descr="C:\Documents and Settings\Admin\Рабочий стол\эти удивительные инструменты\картинки\271071cf36ac000f0f68c6f63c58f06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1423746" cy="260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Admin\Рабочий стол\эти удивительные инструменты\картинки\711.9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95257"/>
            <a:ext cx="2860377" cy="190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Admin\Рабочий стол\эти удивительные инструменты\картинки\Celesta_Schiedmayer_Studi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05" y="2607201"/>
            <a:ext cx="3369270" cy="225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89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bg1"/>
                </a:solidFill>
                <a:latin typeface="Book Antiqua" pitchFamily="18" charset="0"/>
              </a:rPr>
              <a:t>МОЛОДЦЫ!</a:t>
            </a:r>
            <a:endParaRPr lang="ru-RU" sz="8000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" name="брав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146" name="Picture 2" descr="G:\В РАБОТЕ\детсад\ИКТ\мои проекты\ИГРЫ\весёлые петрушки\картинки\0_b62bb_be913c5f_ori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762000"/>
            <a:ext cx="66675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41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429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nstantia" pitchFamily="18" charset="0"/>
              </a:rPr>
              <a:t>Презентацию </a:t>
            </a:r>
            <a:r>
              <a:rPr lang="ru-RU" dirty="0">
                <a:solidFill>
                  <a:schemeClr val="bg1"/>
                </a:solidFill>
                <a:latin typeface="Constantia" pitchFamily="18" charset="0"/>
              </a:rPr>
              <a:t>подготовила музыкальный руководитель МДОУ «Детский сад комбинированного вида №7 «Огонёк» </a:t>
            </a:r>
            <a:r>
              <a:rPr lang="ru-RU" dirty="0" err="1">
                <a:solidFill>
                  <a:schemeClr val="bg1"/>
                </a:solidFill>
                <a:latin typeface="Constantia" pitchFamily="18" charset="0"/>
              </a:rPr>
              <a:t>г.Котласа</a:t>
            </a:r>
            <a:r>
              <a:rPr lang="ru-RU" dirty="0">
                <a:solidFill>
                  <a:schemeClr val="bg1"/>
                </a:solidFill>
                <a:latin typeface="Constantia" pitchFamily="18" charset="0"/>
              </a:rPr>
              <a:t>  Архангельской области</a:t>
            </a:r>
            <a:br>
              <a:rPr lang="ru-RU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ru-RU" dirty="0">
                <a:solidFill>
                  <a:schemeClr val="bg1"/>
                </a:solidFill>
                <a:latin typeface="Constantia" pitchFamily="18" charset="0"/>
              </a:rPr>
              <a:t>Копытова Татьяна Александровна</a:t>
            </a:r>
            <a:br>
              <a:rPr lang="ru-RU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en-US" dirty="0">
                <a:solidFill>
                  <a:schemeClr val="bg1"/>
                </a:solidFill>
                <a:latin typeface="Constantia" pitchFamily="18" charset="0"/>
                <a:hlinkClick r:id="rId2"/>
              </a:rPr>
              <a:t>http://vasar321.jimdo.com/</a:t>
            </a:r>
            <a:r>
              <a:rPr lang="ru-RU" dirty="0">
                <a:solidFill>
                  <a:schemeClr val="bg1"/>
                </a:solidFill>
                <a:latin typeface="Constantia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ru-RU" dirty="0">
                <a:solidFill>
                  <a:schemeClr val="bg1"/>
                </a:solidFill>
                <a:latin typeface="Constantia" pitchFamily="18" charset="0"/>
              </a:rPr>
              <a:t>2018</a:t>
            </a:r>
            <a:br>
              <a:rPr lang="ru-RU" dirty="0">
                <a:solidFill>
                  <a:schemeClr val="bg1"/>
                </a:solidFill>
                <a:latin typeface="Constantia" pitchFamily="18" charset="0"/>
              </a:rPr>
            </a:b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2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>
                <a:solidFill>
                  <a:schemeClr val="bg1"/>
                </a:solidFill>
                <a:latin typeface="Book Antiqua" pitchFamily="18" charset="0"/>
              </a:rPr>
              <a:t>Цель</a:t>
            </a:r>
            <a:r>
              <a:rPr lang="ru-RU" sz="3100" dirty="0">
                <a:solidFill>
                  <a:schemeClr val="bg1"/>
                </a:solidFill>
                <a:latin typeface="Book Antiqua" pitchFamily="18" charset="0"/>
              </a:rPr>
              <a:t>: познакомить с инструментами, не входящими в оркестровую группу. А также мало </a:t>
            </a:r>
            <a:r>
              <a:rPr lang="ru-RU" sz="3100" dirty="0" smtClean="0">
                <a:solidFill>
                  <a:schemeClr val="bg1"/>
                </a:solidFill>
                <a:latin typeface="Book Antiqua" pitchFamily="18" charset="0"/>
              </a:rPr>
              <a:t>известные.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5013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Book Antiqua" pitchFamily="18" charset="0"/>
              </a:rPr>
              <a:t>Из инструментов, не входящих в основные группы, наиболее существенна роль </a:t>
            </a: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 Antiqua" pitchFamily="18" charset="0"/>
              </a:rPr>
              <a:t>арфы</a:t>
            </a:r>
            <a:r>
              <a:rPr lang="ru-RU" sz="2400" dirty="0">
                <a:solidFill>
                  <a:schemeClr val="bg1"/>
                </a:solidFill>
                <a:latin typeface="Book Antiqua" pitchFamily="18" charset="0"/>
              </a:rPr>
              <a:t>. Эпизодически композиторы включают в оркестр </a:t>
            </a:r>
            <a:r>
              <a:rPr lang="ru-RU" sz="2400" dirty="0">
                <a:solidFill>
                  <a:schemeClr val="accent6"/>
                </a:solidFill>
                <a:latin typeface="Book Antiqua" pitchFamily="18" charset="0"/>
              </a:rPr>
              <a:t>челесту</a:t>
            </a:r>
            <a:r>
              <a:rPr lang="ru-RU" sz="2400" dirty="0">
                <a:solidFill>
                  <a:schemeClr val="bg1"/>
                </a:solidFill>
                <a:latin typeface="Book Antiqua" pitchFamily="18" charset="0"/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sz="2400" dirty="0">
                <a:solidFill>
                  <a:srgbClr val="FFFF00"/>
                </a:solidFill>
                <a:latin typeface="Book Antiqua" pitchFamily="18" charset="0"/>
              </a:rPr>
              <a:t>саксофон</a:t>
            </a:r>
            <a:r>
              <a:rPr lang="ru-RU" sz="2400" dirty="0">
                <a:solidFill>
                  <a:schemeClr val="bg1"/>
                </a:solidFill>
                <a:latin typeface="Book Antiqua" pitchFamily="18" charset="0"/>
              </a:rPr>
              <a:t>, </a:t>
            </a:r>
            <a:r>
              <a:rPr lang="ru-RU" sz="2400" dirty="0">
                <a:solidFill>
                  <a:srgbClr val="92D050"/>
                </a:solidFill>
                <a:latin typeface="Book Antiqua" pitchFamily="18" charset="0"/>
              </a:rPr>
              <a:t>орган</a:t>
            </a:r>
            <a:r>
              <a:rPr lang="ru-RU" sz="2400" dirty="0">
                <a:solidFill>
                  <a:schemeClr val="bg1"/>
                </a:solidFill>
                <a:latin typeface="Book Antiqua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Book Antiqua" pitchFamily="18" charset="0"/>
              </a:rPr>
              <a:t>Мало известные -  это язычковые музыкальные </a:t>
            </a:r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инструменты,</a:t>
            </a:r>
            <a:r>
              <a:rPr lang="ru-RU" sz="24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источником </a:t>
            </a:r>
            <a:r>
              <a:rPr lang="ru-RU" sz="2400" dirty="0">
                <a:solidFill>
                  <a:schemeClr val="bg1"/>
                </a:solidFill>
                <a:latin typeface="Book Antiqua" pitchFamily="18" charset="0"/>
              </a:rPr>
              <a:t>звука у которых является гибкая вибрирующая пластинка — язычок, закреплённый на одном конце. Воздействие на язычок осуществляется потоком воздуха или </a:t>
            </a:r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Book Antiqua" pitchFamily="18" charset="0"/>
              </a:rPr>
              <a:t>защипыванием</a:t>
            </a:r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Book Antiqua" pitchFamily="18" charset="0"/>
              </a:rPr>
              <a:t>(оттягиванием</a:t>
            </a:r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Это -  </a:t>
            </a:r>
            <a:r>
              <a:rPr lang="ru-RU" sz="2400" dirty="0" smtClean="0">
                <a:solidFill>
                  <a:srgbClr val="92D050"/>
                </a:solidFill>
                <a:latin typeface="Book Antiqua" pitchFamily="18" charset="0"/>
              </a:rPr>
              <a:t>варган, гармоника, мелодика, гармонь, баян, аккордеон.</a:t>
            </a:r>
            <a:endParaRPr lang="ru-RU" sz="2400" dirty="0">
              <a:solidFill>
                <a:srgbClr val="92D05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ослушайте, запомните. </a:t>
            </a:r>
            <a:b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Арфа.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051" name="Picture 3" descr="C:\Documents and Settings\Admin\Рабочий стол\эти удивительные инструменты\арфа 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6056" y="1516547"/>
            <a:ext cx="3117482" cy="470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арф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77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6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Послушайте, запомните. </a:t>
            </a:r>
            <a:b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Орган. 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074" name="Picture 2" descr="C:\Documents and Settings\Admin\Рабочий стол\эти удивительные инструменты\1235940627_org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772816"/>
            <a:ext cx="30099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рга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3306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9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Послушайте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, запомните.</a:t>
            </a:r>
            <a:b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Челеста. 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4098" name="Picture 2" descr="C:\Documents and Settings\Admin\Рабочий стол\эти удивительные инструменты\Celesta_Schiedmayer_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48438"/>
            <a:ext cx="355328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Admin\Рабочий стол\эти удивительные инструменты\Celesta_Schiedmayer_mechanis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13745"/>
            <a:ext cx="2803851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челеста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7197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7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Послушайте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, запомните. Аккордеон, гармонь, баян.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5122" name="Picture 2" descr="C:\Documents and Settings\Admin\Рабочий стол\эти удивительные инструменты\271071cf36ac000f0f68c6f63c58f06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80927"/>
            <a:ext cx="1270526" cy="232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Admin\Рабочий стол\эти удивительные инструменты\a4144b7d-709e-11e0-a439-0030486237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2016224" cy="15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Documents and Settings\Admin\Рабочий стол\эти удивительные инструменты\hello_html_2f30294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4" y="5091925"/>
            <a:ext cx="1368152" cy="151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бая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85641" y="5543359"/>
            <a:ext cx="609600" cy="609600"/>
          </a:xfrm>
          <a:prstGeom prst="rect">
            <a:avLst/>
          </a:prstGeom>
        </p:spPr>
      </p:pic>
      <p:pic>
        <p:nvPicPr>
          <p:cNvPr id="4" name="аккордеон 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67300" y="3638981"/>
            <a:ext cx="609600" cy="609600"/>
          </a:xfrm>
          <a:prstGeom prst="rect">
            <a:avLst/>
          </a:prstGeom>
        </p:spPr>
      </p:pic>
      <p:pic>
        <p:nvPicPr>
          <p:cNvPr id="5" name="гармонь яблочко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18287" y="1780324"/>
            <a:ext cx="609600" cy="609600"/>
          </a:xfrm>
          <a:prstGeom prst="rect">
            <a:avLst/>
          </a:prstGeom>
        </p:spPr>
      </p:pic>
      <p:sp>
        <p:nvSpPr>
          <p:cNvPr id="6" name="Управляющая кнопка: в конец 5">
            <a:hlinkClick r:id="rId12" action="ppaction://hlinksldjump" highlightClick="1"/>
          </p:cNvPr>
          <p:cNvSpPr/>
          <p:nvPr/>
        </p:nvSpPr>
        <p:spPr>
          <a:xfrm>
            <a:off x="8100392" y="6152959"/>
            <a:ext cx="648072" cy="451302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72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Послушайте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, запомните. Гармоника (губная), мелодика. 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6147" name="Picture 3" descr="C:\Documents and Settings\Admin\Рабочий стол\эти удивительные инструменты\мелоди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92" y="3933056"/>
            <a:ext cx="3240360" cy="202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Admin\Рабочий стол\эти удивительные инструменты\Samy-j-kompaktny-j-instrument-gubnaya-garmoshk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92" y="1853462"/>
            <a:ext cx="3744416" cy="150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Губная гармоника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03404" y="2301445"/>
            <a:ext cx="609600" cy="609600"/>
          </a:xfrm>
          <a:prstGeom prst="rect">
            <a:avLst/>
          </a:prstGeom>
        </p:spPr>
      </p:pic>
      <p:pic>
        <p:nvPicPr>
          <p:cNvPr id="4" name="мелодик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34401" y="4887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Послушайте, запомните. </a:t>
            </a:r>
            <a:b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Варган. 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9" name="Picture 5" descr="C:\Documents and Settings\Admin\Рабочий стол\эти удивительные инструменты\jewshar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13895"/>
            <a:ext cx="5060974" cy="202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Рабочий стол\эти удивительные инструменты\711.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039263" cy="2026175"/>
          </a:xfrm>
          <a:prstGeom prst="rect">
            <a:avLst/>
          </a:prstGeom>
          <a:noFill/>
          <a:ln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варга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8895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2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Послушайте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, запомните</a:t>
            </a: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.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 Саксофон. 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4098" name="Picture 2" descr="C:\Documents and Settings\Admin\Рабочий стол\эти удивительные инструменты\1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3969"/>
            <a:ext cx="3294310" cy="367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аксофо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3097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13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157</Words>
  <Application>Microsoft Office PowerPoint</Application>
  <PresentationFormat>Экран (4:3)</PresentationFormat>
  <Paragraphs>30</Paragraphs>
  <Slides>16</Slides>
  <Notes>5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Эти удивительные инструменты</vt:lpstr>
      <vt:lpstr>Цель: познакомить с инструментами, не входящими в оркестровую группу. А также мало известные. </vt:lpstr>
      <vt:lpstr>Послушайте, запомните.  Арфа.</vt:lpstr>
      <vt:lpstr>Послушайте, запомните.  Орган. </vt:lpstr>
      <vt:lpstr>Послушайте, запомните. Челеста. </vt:lpstr>
      <vt:lpstr>Послушайте, запомните. Аккордеон, гармонь, баян.</vt:lpstr>
      <vt:lpstr>Послушайте, запомните. Гармоника (губная), мелодика. </vt:lpstr>
      <vt:lpstr>Послушайте, запомните.  Варган. </vt:lpstr>
      <vt:lpstr>Послушайте, запомните. Саксофон. </vt:lpstr>
      <vt:lpstr>Угадайте инструмент…</vt:lpstr>
      <vt:lpstr>Угадайте инструмент…</vt:lpstr>
      <vt:lpstr>Угадайте инструмент…</vt:lpstr>
      <vt:lpstr>Угадайте инструмент…</vt:lpstr>
      <vt:lpstr>Угадайте инструмент…</vt:lpstr>
      <vt:lpstr>МОЛОДЦЫ!</vt:lpstr>
      <vt:lpstr>Презентацию подготовила музыкальный руководитель МДОУ «Детский сад комбинированного вида №7 «Огонёк» г.Котласа  Архангельской области Копытова Татьяна Александровна http://vasar321.jimdo.com/ 2018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12</cp:revision>
  <dcterms:modified xsi:type="dcterms:W3CDTF">2018-02-23T06:46:23Z</dcterms:modified>
</cp:coreProperties>
</file>